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68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76B1A-232B-4C34-ACA1-C377809A4462}" type="datetimeFigureOut">
              <a:rPr lang="en-US" smtClean="0"/>
              <a:t>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70EBD-78B1-47E7-B7D3-FA2B63E93B7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76B1A-232B-4C34-ACA1-C377809A4462}" type="datetimeFigureOut">
              <a:rPr lang="en-US" smtClean="0"/>
              <a:t>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70EBD-78B1-47E7-B7D3-FA2B63E93B7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76B1A-232B-4C34-ACA1-C377809A4462}" type="datetimeFigureOut">
              <a:rPr lang="en-US" smtClean="0"/>
              <a:t>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70EBD-78B1-47E7-B7D3-FA2B63E93B7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76B1A-232B-4C34-ACA1-C377809A4462}" type="datetimeFigureOut">
              <a:rPr lang="en-US" smtClean="0"/>
              <a:t>2/27/2013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70EBD-78B1-47E7-B7D3-FA2B63E93B7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76B1A-232B-4C34-ACA1-C377809A4462}" type="datetimeFigureOut">
              <a:rPr lang="en-US" smtClean="0"/>
              <a:t>2/27/2013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70EBD-78B1-47E7-B7D3-FA2B63E93B7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76B1A-232B-4C34-ACA1-C377809A4462}" type="datetimeFigureOut">
              <a:rPr lang="en-US" smtClean="0"/>
              <a:t>2/27/2013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70EBD-78B1-47E7-B7D3-FA2B63E93B7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76B1A-232B-4C34-ACA1-C377809A4462}" type="datetimeFigureOut">
              <a:rPr lang="en-US" smtClean="0"/>
              <a:t>2/27/2013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70EBD-78B1-47E7-B7D3-FA2B63E93B7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76B1A-232B-4C34-ACA1-C377809A4462}" type="datetimeFigureOut">
              <a:rPr lang="en-US" smtClean="0"/>
              <a:t>2/27/2013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70EBD-78B1-47E7-B7D3-FA2B63E93B7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76B1A-232B-4C34-ACA1-C377809A4462}" type="datetimeFigureOut">
              <a:rPr lang="en-US" smtClean="0"/>
              <a:t>2/27/2013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70EBD-78B1-47E7-B7D3-FA2B63E93B7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76B1A-232B-4C34-ACA1-C377809A4462}" type="datetimeFigureOut">
              <a:rPr lang="en-US" smtClean="0"/>
              <a:t>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70EBD-78B1-47E7-B7D3-FA2B63E93B7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76B1A-232B-4C34-ACA1-C377809A4462}" type="datetimeFigureOut">
              <a:rPr lang="en-US" smtClean="0"/>
              <a:t>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70EBD-78B1-47E7-B7D3-FA2B63E93B7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576B1A-232B-4C34-ACA1-C377809A4462}" type="datetimeFigureOut">
              <a:rPr lang="en-US" smtClean="0"/>
              <a:t>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70EBD-78B1-47E7-B7D3-FA2B63E93B7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Strategy of Related Rates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81600"/>
          </a:xfrm>
        </p:spPr>
        <p:txBody>
          <a:bodyPr>
            <a:noAutofit/>
          </a:bodyPr>
          <a:lstStyle/>
          <a:p>
            <a:pPr>
              <a:spcBef>
                <a:spcPts val="100"/>
              </a:spcBef>
            </a:pPr>
            <a:r>
              <a:rPr lang="en-US" sz="2600" dirty="0" smtClean="0"/>
              <a:t>Read the problem carefully.</a:t>
            </a:r>
          </a:p>
          <a:p>
            <a:pPr>
              <a:spcBef>
                <a:spcPts val="100"/>
              </a:spcBef>
            </a:pPr>
            <a:r>
              <a:rPr lang="en-US" sz="2600" dirty="0" smtClean="0"/>
              <a:t>Draw a diagram if possible.</a:t>
            </a:r>
          </a:p>
          <a:p>
            <a:pPr>
              <a:spcBef>
                <a:spcPts val="100"/>
              </a:spcBef>
            </a:pPr>
            <a:r>
              <a:rPr lang="en-US" sz="2600" dirty="0" smtClean="0"/>
              <a:t>Introduce notation. Assign symbols to all quantities that are functions of time </a:t>
            </a:r>
            <a:r>
              <a:rPr lang="en-US" sz="2600" i="1" dirty="0" smtClean="0"/>
              <a:t>t</a:t>
            </a:r>
            <a:r>
              <a:rPr lang="en-US" sz="2600" dirty="0" smtClean="0"/>
              <a:t>.</a:t>
            </a:r>
          </a:p>
          <a:p>
            <a:pPr>
              <a:spcBef>
                <a:spcPts val="100"/>
              </a:spcBef>
            </a:pPr>
            <a:r>
              <a:rPr lang="en-US" sz="2600" dirty="0" smtClean="0"/>
              <a:t>Express the given information and the required rate in terms of derivatives (i.e., the </a:t>
            </a:r>
            <a:r>
              <a:rPr lang="en-US" sz="2600" dirty="0" smtClean="0"/>
              <a:t>given rate and the unknown rate</a:t>
            </a:r>
            <a:r>
              <a:rPr lang="en-US" sz="2600" dirty="0" smtClean="0"/>
              <a:t>).</a:t>
            </a:r>
          </a:p>
          <a:p>
            <a:pPr>
              <a:spcBef>
                <a:spcPts val="100"/>
              </a:spcBef>
            </a:pPr>
            <a:r>
              <a:rPr lang="en-US" sz="2600" dirty="0" smtClean="0"/>
              <a:t>Write an equation that related the various quantities of the problem. If necessary, use the geometry of the situation to eliminate one of the variables by substitution.</a:t>
            </a:r>
          </a:p>
          <a:p>
            <a:pPr>
              <a:spcBef>
                <a:spcPts val="100"/>
              </a:spcBef>
            </a:pPr>
            <a:r>
              <a:rPr lang="en-US" sz="2600" dirty="0" smtClean="0"/>
              <a:t>Use the Chain Rule to differentiate both sides of the equation with respect to </a:t>
            </a:r>
            <a:r>
              <a:rPr lang="en-US" sz="2600" i="1" dirty="0" smtClean="0"/>
              <a:t>t.</a:t>
            </a:r>
          </a:p>
          <a:p>
            <a:pPr>
              <a:spcBef>
                <a:spcPts val="100"/>
              </a:spcBef>
            </a:pPr>
            <a:r>
              <a:rPr lang="en-US" sz="2600" dirty="0" smtClean="0"/>
              <a:t>Substitute the given information into the resulting equation and solve for the unknown rate.</a:t>
            </a:r>
            <a:endParaRPr lang="en-US" sz="2600" dirty="0"/>
          </a:p>
        </p:txBody>
      </p:sp>
      <p:sp>
        <p:nvSpPr>
          <p:cNvPr id="4" name="Rectangle 3"/>
          <p:cNvSpPr/>
          <p:nvPr/>
        </p:nvSpPr>
        <p:spPr>
          <a:xfrm>
            <a:off x="609600" y="3962400"/>
            <a:ext cx="8153400" cy="1143000"/>
          </a:xfrm>
          <a:prstGeom prst="rect">
            <a:avLst/>
          </a:prstGeom>
          <a:solidFill>
            <a:srgbClr val="FF0000">
              <a:alpha val="4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uiExpand="1" build="p"/>
      <p:bldP spid="4" grpId="1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114</Words>
  <Application>Microsoft Office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Strategy of Related Rates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Strategy of Related Rates</dc:title>
  <dc:creator>Pengtao Sun</dc:creator>
  <cp:lastModifiedBy>Pengtao Sun</cp:lastModifiedBy>
  <cp:revision>1</cp:revision>
  <dcterms:created xsi:type="dcterms:W3CDTF">2013-02-27T15:27:59Z</dcterms:created>
  <dcterms:modified xsi:type="dcterms:W3CDTF">2013-02-27T15:39:17Z</dcterms:modified>
</cp:coreProperties>
</file>